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Bold Italics" charset="1" panose="00000600000000000000"/>
      <p:regular r:id="rId15"/>
    </p:embeddedFont>
    <p:embeddedFont>
      <p:font typeface="Montserrat Bold" charset="1" panose="00000600000000000000"/>
      <p:regular r:id="rId16"/>
    </p:embeddedFont>
    <p:embeddedFont>
      <p:font typeface="Canva Sans Bold Italics" charset="1" panose="020B0803030501040103"/>
      <p:regular r:id="rId17"/>
    </p:embeddedFont>
    <p:embeddedFont>
      <p:font typeface="Montserrat" charset="1" panose="00000500000000000000"/>
      <p:regular r:id="rId18"/>
    </p:embeddedFont>
    <p:embeddedFont>
      <p:font typeface="Archivo Black" charset="1" panose="020B0A03020202020B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75" t="0" r="-1097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31865" y="1606072"/>
            <a:ext cx="13624270" cy="7026256"/>
            <a:chOff x="0" y="0"/>
            <a:chExt cx="3588285" cy="18505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88285" cy="1850537"/>
            </a:xfrm>
            <a:custGeom>
              <a:avLst/>
              <a:gdLst/>
              <a:ahLst/>
              <a:cxnLst/>
              <a:rect r="r" b="b" t="t" l="l"/>
              <a:pathLst>
                <a:path h="1850537" w="3588285">
                  <a:moveTo>
                    <a:pt x="21025" y="0"/>
                  </a:moveTo>
                  <a:lnTo>
                    <a:pt x="3567260" y="0"/>
                  </a:lnTo>
                  <a:cubicBezTo>
                    <a:pt x="3572837" y="0"/>
                    <a:pt x="3578184" y="2215"/>
                    <a:pt x="3582127" y="6158"/>
                  </a:cubicBezTo>
                  <a:cubicBezTo>
                    <a:pt x="3586070" y="10101"/>
                    <a:pt x="3588285" y="15449"/>
                    <a:pt x="3588285" y="21025"/>
                  </a:cubicBezTo>
                  <a:lnTo>
                    <a:pt x="3588285" y="1829512"/>
                  </a:lnTo>
                  <a:cubicBezTo>
                    <a:pt x="3588285" y="1841123"/>
                    <a:pt x="3578872" y="1850537"/>
                    <a:pt x="3567260" y="1850537"/>
                  </a:cubicBezTo>
                  <a:lnTo>
                    <a:pt x="21025" y="1850537"/>
                  </a:lnTo>
                  <a:cubicBezTo>
                    <a:pt x="15449" y="1850537"/>
                    <a:pt x="10101" y="1848321"/>
                    <a:pt x="6158" y="1844379"/>
                  </a:cubicBezTo>
                  <a:cubicBezTo>
                    <a:pt x="2215" y="1840436"/>
                    <a:pt x="0" y="1835088"/>
                    <a:pt x="0" y="1829512"/>
                  </a:cubicBezTo>
                  <a:lnTo>
                    <a:pt x="0" y="21025"/>
                  </a:lnTo>
                  <a:cubicBezTo>
                    <a:pt x="0" y="15449"/>
                    <a:pt x="2215" y="10101"/>
                    <a:pt x="6158" y="6158"/>
                  </a:cubicBezTo>
                  <a:cubicBezTo>
                    <a:pt x="10101" y="2215"/>
                    <a:pt x="15449" y="0"/>
                    <a:pt x="210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53000"/>
                  </a:srgbClr>
                </a:gs>
                <a:gs pos="100000">
                  <a:srgbClr val="E64496">
                    <a:alpha val="53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588285" cy="1907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-2700000">
            <a:off x="-1194346" y="90712"/>
            <a:ext cx="6091897" cy="3030719"/>
          </a:xfrm>
          <a:custGeom>
            <a:avLst/>
            <a:gdLst/>
            <a:ahLst/>
            <a:cxnLst/>
            <a:rect r="r" b="b" t="t" l="l"/>
            <a:pathLst>
              <a:path h="3030719" w="6091897">
                <a:moveTo>
                  <a:pt x="0" y="3030719"/>
                </a:moveTo>
                <a:lnTo>
                  <a:pt x="6091897" y="3030719"/>
                </a:lnTo>
                <a:lnTo>
                  <a:pt x="6091897" y="0"/>
                </a:lnTo>
                <a:lnTo>
                  <a:pt x="0" y="0"/>
                </a:lnTo>
                <a:lnTo>
                  <a:pt x="0" y="3030719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700000">
            <a:off x="13390449" y="7183011"/>
            <a:ext cx="6091897" cy="3030719"/>
          </a:xfrm>
          <a:custGeom>
            <a:avLst/>
            <a:gdLst/>
            <a:ahLst/>
            <a:cxnLst/>
            <a:rect r="r" b="b" t="t" l="l"/>
            <a:pathLst>
              <a:path h="3030719" w="6091897">
                <a:moveTo>
                  <a:pt x="0" y="0"/>
                </a:moveTo>
                <a:lnTo>
                  <a:pt x="6091897" y="0"/>
                </a:lnTo>
                <a:lnTo>
                  <a:pt x="6091897" y="3030719"/>
                </a:lnTo>
                <a:lnTo>
                  <a:pt x="0" y="3030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30114" y="7145213"/>
            <a:ext cx="2006289" cy="2006289"/>
          </a:xfrm>
          <a:custGeom>
            <a:avLst/>
            <a:gdLst/>
            <a:ahLst/>
            <a:cxnLst/>
            <a:rect r="r" b="b" t="t" l="l"/>
            <a:pathLst>
              <a:path h="2006289" w="2006289">
                <a:moveTo>
                  <a:pt x="0" y="0"/>
                </a:moveTo>
                <a:lnTo>
                  <a:pt x="2006290" y="0"/>
                </a:lnTo>
                <a:lnTo>
                  <a:pt x="2006290" y="2006289"/>
                </a:lnTo>
                <a:lnTo>
                  <a:pt x="0" y="2006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51596" y="1152941"/>
            <a:ext cx="2006289" cy="2006289"/>
          </a:xfrm>
          <a:custGeom>
            <a:avLst/>
            <a:gdLst/>
            <a:ahLst/>
            <a:cxnLst/>
            <a:rect r="r" b="b" t="t" l="l"/>
            <a:pathLst>
              <a:path h="2006289" w="2006289">
                <a:moveTo>
                  <a:pt x="0" y="0"/>
                </a:moveTo>
                <a:lnTo>
                  <a:pt x="2006290" y="0"/>
                </a:lnTo>
                <a:lnTo>
                  <a:pt x="2006290" y="2006289"/>
                </a:lnTo>
                <a:lnTo>
                  <a:pt x="0" y="20062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369297" y="2060835"/>
            <a:ext cx="7549406" cy="173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 i="true" spc="425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Autonomous driving car using AI</a:t>
            </a:r>
            <a:r>
              <a:rPr lang="en-US" b="true" sz="5000" spc="42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69297" y="6314551"/>
            <a:ext cx="7549406" cy="339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6"/>
              </a:lnSpc>
            </a:pPr>
            <a:r>
              <a:rPr lang="en-US" b="true" sz="2004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Group: 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079644" y="4250801"/>
            <a:ext cx="10128712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b="true" sz="2000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Md. Waliur Rahman - 2011306042</a:t>
            </a:r>
          </a:p>
          <a:p>
            <a:pPr algn="ctr">
              <a:lnSpc>
                <a:spcPts val="2800"/>
              </a:lnSpc>
            </a:pPr>
            <a:r>
              <a:rPr lang="en-US" b="true" sz="2000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A.F.M Khairul Amin</a:t>
            </a:r>
            <a:r>
              <a:rPr lang="en-US" b="true" sz="2000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 2012815642</a:t>
            </a:r>
          </a:p>
          <a:p>
            <a:pPr algn="ctr">
              <a:lnSpc>
                <a:spcPts val="2800"/>
              </a:lnSpc>
            </a:pPr>
            <a:r>
              <a:rPr lang="en-US" b="true" sz="2000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Abdullah Al-Galib Id- 1712986642</a:t>
            </a:r>
          </a:p>
          <a:p>
            <a:pPr algn="ctr">
              <a:lnSpc>
                <a:spcPts val="2800"/>
              </a:lnSpc>
            </a:pPr>
            <a:r>
              <a:rPr lang="en-US" b="true" sz="2000" i="true" spc="170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Kazi Mainul Kaysar  ID-2011615042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91652" y="3169131"/>
            <a:ext cx="3778646" cy="3948738"/>
            <a:chOff x="0" y="0"/>
            <a:chExt cx="995199" cy="1039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95199" cy="1039997"/>
            </a:xfrm>
            <a:custGeom>
              <a:avLst/>
              <a:gdLst/>
              <a:ahLst/>
              <a:cxnLst/>
              <a:rect r="r" b="b" t="t" l="l"/>
              <a:pathLst>
                <a:path h="1039997" w="995199">
                  <a:moveTo>
                    <a:pt x="75808" y="0"/>
                  </a:moveTo>
                  <a:lnTo>
                    <a:pt x="919391" y="0"/>
                  </a:lnTo>
                  <a:cubicBezTo>
                    <a:pt x="961258" y="0"/>
                    <a:pt x="995199" y="33940"/>
                    <a:pt x="995199" y="75808"/>
                  </a:cubicBezTo>
                  <a:lnTo>
                    <a:pt x="995199" y="964189"/>
                  </a:lnTo>
                  <a:cubicBezTo>
                    <a:pt x="995199" y="984294"/>
                    <a:pt x="987212" y="1003576"/>
                    <a:pt x="972995" y="1017793"/>
                  </a:cubicBezTo>
                  <a:cubicBezTo>
                    <a:pt x="958778" y="1032010"/>
                    <a:pt x="939497" y="1039997"/>
                    <a:pt x="919391" y="1039997"/>
                  </a:cubicBezTo>
                  <a:lnTo>
                    <a:pt x="75808" y="1039997"/>
                  </a:lnTo>
                  <a:cubicBezTo>
                    <a:pt x="33940" y="1039997"/>
                    <a:pt x="0" y="1006056"/>
                    <a:pt x="0" y="964189"/>
                  </a:cubicBezTo>
                  <a:lnTo>
                    <a:pt x="0" y="75808"/>
                  </a:lnTo>
                  <a:cubicBezTo>
                    <a:pt x="0" y="55702"/>
                    <a:pt x="7987" y="36420"/>
                    <a:pt x="22204" y="22204"/>
                  </a:cubicBezTo>
                  <a:cubicBezTo>
                    <a:pt x="36420" y="7987"/>
                    <a:pt x="55702" y="0"/>
                    <a:pt x="7580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995199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060872" y="3169131"/>
            <a:ext cx="3718311" cy="3948738"/>
            <a:chOff x="0" y="0"/>
            <a:chExt cx="979308" cy="1039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79308" cy="1039997"/>
            </a:xfrm>
            <a:custGeom>
              <a:avLst/>
              <a:gdLst/>
              <a:ahLst/>
              <a:cxnLst/>
              <a:rect r="r" b="b" t="t" l="l"/>
              <a:pathLst>
                <a:path h="1039997" w="979308">
                  <a:moveTo>
                    <a:pt x="77038" y="0"/>
                  </a:moveTo>
                  <a:lnTo>
                    <a:pt x="902270" y="0"/>
                  </a:lnTo>
                  <a:cubicBezTo>
                    <a:pt x="922702" y="0"/>
                    <a:pt x="942297" y="8116"/>
                    <a:pt x="956744" y="22564"/>
                  </a:cubicBezTo>
                  <a:cubicBezTo>
                    <a:pt x="971192" y="37011"/>
                    <a:pt x="979308" y="56606"/>
                    <a:pt x="979308" y="77038"/>
                  </a:cubicBezTo>
                  <a:lnTo>
                    <a:pt x="979308" y="962959"/>
                  </a:lnTo>
                  <a:cubicBezTo>
                    <a:pt x="979308" y="983391"/>
                    <a:pt x="971192" y="1002985"/>
                    <a:pt x="956744" y="1017433"/>
                  </a:cubicBezTo>
                  <a:cubicBezTo>
                    <a:pt x="942297" y="1031880"/>
                    <a:pt x="922702" y="1039997"/>
                    <a:pt x="902270" y="1039997"/>
                  </a:cubicBezTo>
                  <a:lnTo>
                    <a:pt x="77038" y="1039997"/>
                  </a:lnTo>
                  <a:cubicBezTo>
                    <a:pt x="56606" y="1039997"/>
                    <a:pt x="37011" y="1031880"/>
                    <a:pt x="22564" y="1017433"/>
                  </a:cubicBezTo>
                  <a:cubicBezTo>
                    <a:pt x="8116" y="1002985"/>
                    <a:pt x="0" y="983391"/>
                    <a:pt x="0" y="962959"/>
                  </a:cubicBezTo>
                  <a:lnTo>
                    <a:pt x="0" y="77038"/>
                  </a:lnTo>
                  <a:cubicBezTo>
                    <a:pt x="0" y="56606"/>
                    <a:pt x="8116" y="37011"/>
                    <a:pt x="22564" y="22564"/>
                  </a:cubicBezTo>
                  <a:cubicBezTo>
                    <a:pt x="37011" y="8116"/>
                    <a:pt x="56606" y="0"/>
                    <a:pt x="770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79308" cy="1068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565507" y="3244664"/>
            <a:ext cx="3823897" cy="3948738"/>
            <a:chOff x="0" y="0"/>
            <a:chExt cx="1007117" cy="10399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07117" cy="1039997"/>
            </a:xfrm>
            <a:custGeom>
              <a:avLst/>
              <a:gdLst/>
              <a:ahLst/>
              <a:cxnLst/>
              <a:rect r="r" b="b" t="t" l="l"/>
              <a:pathLst>
                <a:path h="1039997" w="1007117">
                  <a:moveTo>
                    <a:pt x="74911" y="0"/>
                  </a:moveTo>
                  <a:lnTo>
                    <a:pt x="932206" y="0"/>
                  </a:lnTo>
                  <a:cubicBezTo>
                    <a:pt x="952074" y="0"/>
                    <a:pt x="971127" y="7892"/>
                    <a:pt x="985176" y="21941"/>
                  </a:cubicBezTo>
                  <a:cubicBezTo>
                    <a:pt x="999224" y="35989"/>
                    <a:pt x="1007117" y="55043"/>
                    <a:pt x="1007117" y="74911"/>
                  </a:cubicBezTo>
                  <a:lnTo>
                    <a:pt x="1007117" y="965086"/>
                  </a:lnTo>
                  <a:cubicBezTo>
                    <a:pt x="1007117" y="984954"/>
                    <a:pt x="999224" y="1004007"/>
                    <a:pt x="985176" y="1018056"/>
                  </a:cubicBezTo>
                  <a:cubicBezTo>
                    <a:pt x="971127" y="1032104"/>
                    <a:pt x="952074" y="1039997"/>
                    <a:pt x="932206" y="1039997"/>
                  </a:cubicBezTo>
                  <a:lnTo>
                    <a:pt x="74911" y="1039997"/>
                  </a:lnTo>
                  <a:cubicBezTo>
                    <a:pt x="55043" y="1039997"/>
                    <a:pt x="35989" y="1032104"/>
                    <a:pt x="21941" y="1018056"/>
                  </a:cubicBezTo>
                  <a:cubicBezTo>
                    <a:pt x="7892" y="1004007"/>
                    <a:pt x="0" y="984954"/>
                    <a:pt x="0" y="965086"/>
                  </a:cubicBezTo>
                  <a:lnTo>
                    <a:pt x="0" y="74911"/>
                  </a:lnTo>
                  <a:cubicBezTo>
                    <a:pt x="0" y="55043"/>
                    <a:pt x="7892" y="35989"/>
                    <a:pt x="21941" y="21941"/>
                  </a:cubicBezTo>
                  <a:cubicBezTo>
                    <a:pt x="35989" y="7892"/>
                    <a:pt x="55043" y="0"/>
                    <a:pt x="7491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007117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604779" y="3924886"/>
            <a:ext cx="3552391" cy="2389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Our project focuses on developing an autonomous car driving system powered by machine learning techniques.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01260" y="3980375"/>
            <a:ext cx="3552391" cy="227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b="true" sz="216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Using computer vision and machine learning, the system perceives the environment, detects objects, and makes real-time driving decisions.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981075"/>
            <a:ext cx="18288000" cy="1112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1"/>
              </a:lnSpc>
            </a:pPr>
            <a:r>
              <a:rPr lang="en-US" sz="6999" spc="37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78756" y="4041726"/>
            <a:ext cx="3282543" cy="2072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goal is to enable a vehicle to navigate safely and efficiently without human intervention.</a:t>
            </a:r>
            <a:r>
              <a:rPr lang="en-US" sz="23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24433" y="3251301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524460" y="3251301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105785" y="3251301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943135" y="3570003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843163" y="3570003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424488" y="3570003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972465" y="3857640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872492" y="3857640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453817" y="3857640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87257" y="5692169"/>
            <a:ext cx="4454476" cy="2696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1"/>
              </a:lnSpc>
            </a:pPr>
            <a:r>
              <a:rPr lang="en-US" sz="2294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Purpose: </a:t>
            </a:r>
            <a:r>
              <a:rPr lang="en-US" sz="22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Train and evaluate our model using the BDD100K dataset, widely used in the automotive industry for tasks like instance segmentation, semantic segmentation, and object detection.</a:t>
            </a:r>
          </a:p>
          <a:p>
            <a:pPr algn="ctr">
              <a:lnSpc>
                <a:spcPts val="2661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7376721" y="5692169"/>
            <a:ext cx="4504660" cy="2669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6"/>
              </a:lnSpc>
            </a:pPr>
            <a:r>
              <a:rPr lang="en-US" sz="228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Diversity: </a:t>
            </a:r>
            <a:r>
              <a:rPr lang="en-US" sz="22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Includes diverse driving scenes with various weather conditions, times of day, and urban/rural environments, ideal for building a robust autonomous driving model.</a:t>
            </a:r>
          </a:p>
          <a:p>
            <a:pPr algn="ctr">
              <a:lnSpc>
                <a:spcPts val="2656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2310784" y="5692169"/>
            <a:ext cx="3965666" cy="2002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6"/>
              </a:lnSpc>
            </a:pPr>
            <a:r>
              <a:rPr lang="en-US" sz="228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Scope: </a:t>
            </a:r>
            <a:r>
              <a:rPr lang="en-US" sz="22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will use a smaller sample of the dataset due to the computational limitations of our devices.</a:t>
            </a:r>
          </a:p>
          <a:p>
            <a:pPr algn="ctr">
              <a:lnSpc>
                <a:spcPts val="2656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0" y="1791436"/>
            <a:ext cx="18288000" cy="79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0"/>
              </a:lnSpc>
            </a:pPr>
            <a:r>
              <a:rPr lang="en-US" sz="5000" spc="26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DATASET: BDD100K - IMAGES 10K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3218" y="3479837"/>
            <a:ext cx="3861652" cy="3327326"/>
            <a:chOff x="0" y="0"/>
            <a:chExt cx="1017061" cy="876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7061" cy="876333"/>
            </a:xfrm>
            <a:custGeom>
              <a:avLst/>
              <a:gdLst/>
              <a:ahLst/>
              <a:cxnLst/>
              <a:rect r="r" b="b" t="t" l="l"/>
              <a:pathLst>
                <a:path h="876333" w="1017061">
                  <a:moveTo>
                    <a:pt x="62149" y="0"/>
                  </a:moveTo>
                  <a:lnTo>
                    <a:pt x="954911" y="0"/>
                  </a:lnTo>
                  <a:cubicBezTo>
                    <a:pt x="989235" y="0"/>
                    <a:pt x="1017061" y="27825"/>
                    <a:pt x="1017061" y="62149"/>
                  </a:cubicBezTo>
                  <a:lnTo>
                    <a:pt x="1017061" y="814183"/>
                  </a:lnTo>
                  <a:cubicBezTo>
                    <a:pt x="1017061" y="848508"/>
                    <a:pt x="989235" y="876333"/>
                    <a:pt x="954911" y="876333"/>
                  </a:cubicBezTo>
                  <a:lnTo>
                    <a:pt x="62149" y="876333"/>
                  </a:lnTo>
                  <a:cubicBezTo>
                    <a:pt x="27825" y="876333"/>
                    <a:pt x="0" y="848508"/>
                    <a:pt x="0" y="814183"/>
                  </a:cubicBezTo>
                  <a:lnTo>
                    <a:pt x="0" y="62149"/>
                  </a:lnTo>
                  <a:cubicBezTo>
                    <a:pt x="0" y="27825"/>
                    <a:pt x="27825" y="0"/>
                    <a:pt x="62149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017061" cy="933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711645" y="3479837"/>
            <a:ext cx="3694904" cy="3327326"/>
            <a:chOff x="0" y="0"/>
            <a:chExt cx="973143" cy="876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73144" cy="876333"/>
            </a:xfrm>
            <a:custGeom>
              <a:avLst/>
              <a:gdLst/>
              <a:ahLst/>
              <a:cxnLst/>
              <a:rect r="r" b="b" t="t" l="l"/>
              <a:pathLst>
                <a:path h="876333" w="973144">
                  <a:moveTo>
                    <a:pt x="64954" y="0"/>
                  </a:moveTo>
                  <a:lnTo>
                    <a:pt x="908189" y="0"/>
                  </a:lnTo>
                  <a:cubicBezTo>
                    <a:pt x="925416" y="0"/>
                    <a:pt x="941938" y="6843"/>
                    <a:pt x="954119" y="19025"/>
                  </a:cubicBezTo>
                  <a:cubicBezTo>
                    <a:pt x="966300" y="31206"/>
                    <a:pt x="973144" y="47727"/>
                    <a:pt x="973144" y="64954"/>
                  </a:cubicBezTo>
                  <a:lnTo>
                    <a:pt x="973144" y="811379"/>
                  </a:lnTo>
                  <a:cubicBezTo>
                    <a:pt x="973144" y="828606"/>
                    <a:pt x="966300" y="845127"/>
                    <a:pt x="954119" y="857308"/>
                  </a:cubicBezTo>
                  <a:cubicBezTo>
                    <a:pt x="941938" y="869489"/>
                    <a:pt x="925416" y="876333"/>
                    <a:pt x="908189" y="876333"/>
                  </a:cubicBezTo>
                  <a:lnTo>
                    <a:pt x="64954" y="876333"/>
                  </a:lnTo>
                  <a:cubicBezTo>
                    <a:pt x="47727" y="876333"/>
                    <a:pt x="31206" y="869489"/>
                    <a:pt x="19025" y="857308"/>
                  </a:cubicBezTo>
                  <a:cubicBezTo>
                    <a:pt x="6843" y="845127"/>
                    <a:pt x="0" y="828606"/>
                    <a:pt x="0" y="811379"/>
                  </a:cubicBezTo>
                  <a:lnTo>
                    <a:pt x="0" y="64954"/>
                  </a:lnTo>
                  <a:cubicBezTo>
                    <a:pt x="0" y="47727"/>
                    <a:pt x="6843" y="31206"/>
                    <a:pt x="19025" y="19025"/>
                  </a:cubicBezTo>
                  <a:cubicBezTo>
                    <a:pt x="31206" y="6843"/>
                    <a:pt x="47727" y="0"/>
                    <a:pt x="64954" y="0"/>
                  </a:cubicBezTo>
                  <a:close/>
                </a:path>
              </a:pathLst>
            </a:custGeom>
            <a:solidFill>
              <a:srgbClr val="EA2D9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973143" cy="933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983218" y="4306135"/>
            <a:ext cx="3861652" cy="162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2"/>
              </a:lnSpc>
            </a:pPr>
            <a:r>
              <a:rPr lang="en-US" b="true" sz="231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Improve safety and efficiency by reducing mistakes in detecting objects.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11645" y="4480382"/>
            <a:ext cx="3694904" cy="1335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91"/>
              </a:lnSpc>
            </a:pPr>
            <a:r>
              <a:rPr lang="en-US" sz="231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Enable seamless integration with autonomous vehicle control systems.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1047750"/>
            <a:ext cx="18288000" cy="104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69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Goals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273325" y="3479837"/>
            <a:ext cx="3694904" cy="3327326"/>
            <a:chOff x="0" y="0"/>
            <a:chExt cx="973143" cy="8763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73144" cy="876333"/>
            </a:xfrm>
            <a:custGeom>
              <a:avLst/>
              <a:gdLst/>
              <a:ahLst/>
              <a:cxnLst/>
              <a:rect r="r" b="b" t="t" l="l"/>
              <a:pathLst>
                <a:path h="876333" w="973144">
                  <a:moveTo>
                    <a:pt x="77526" y="0"/>
                  </a:moveTo>
                  <a:lnTo>
                    <a:pt x="895618" y="0"/>
                  </a:lnTo>
                  <a:cubicBezTo>
                    <a:pt x="938434" y="0"/>
                    <a:pt x="973144" y="34710"/>
                    <a:pt x="973144" y="77526"/>
                  </a:cubicBezTo>
                  <a:lnTo>
                    <a:pt x="973144" y="798807"/>
                  </a:lnTo>
                  <a:cubicBezTo>
                    <a:pt x="973144" y="841623"/>
                    <a:pt x="938434" y="876333"/>
                    <a:pt x="895618" y="876333"/>
                  </a:cubicBezTo>
                  <a:lnTo>
                    <a:pt x="77526" y="876333"/>
                  </a:lnTo>
                  <a:cubicBezTo>
                    <a:pt x="34710" y="876333"/>
                    <a:pt x="0" y="841623"/>
                    <a:pt x="0" y="798807"/>
                  </a:cubicBezTo>
                  <a:lnTo>
                    <a:pt x="0" y="77526"/>
                  </a:lnTo>
                  <a:cubicBezTo>
                    <a:pt x="0" y="34710"/>
                    <a:pt x="34710" y="0"/>
                    <a:pt x="7752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973143" cy="923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7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479505" y="4306189"/>
            <a:ext cx="3282543" cy="1626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7"/>
              </a:lnSpc>
            </a:pPr>
            <a:r>
              <a:rPr lang="en-US" sz="23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 a highly accurate machine learning model for real-time perception.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73557" y="4765045"/>
            <a:ext cx="4532854" cy="3948738"/>
            <a:chOff x="0" y="0"/>
            <a:chExt cx="1193838" cy="1039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877261" y="4765045"/>
            <a:ext cx="4532854" cy="3948738"/>
            <a:chOff x="0" y="0"/>
            <a:chExt cx="1193838" cy="1039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781589" y="4728023"/>
            <a:ext cx="4532854" cy="3948738"/>
            <a:chOff x="0" y="0"/>
            <a:chExt cx="1193838" cy="10399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93838" cy="1039997"/>
            </a:xfrm>
            <a:custGeom>
              <a:avLst/>
              <a:gdLst/>
              <a:ahLst/>
              <a:cxnLst/>
              <a:rect r="r" b="b" t="t" l="l"/>
              <a:pathLst>
                <a:path h="1039997" w="1193838">
                  <a:moveTo>
                    <a:pt x="63194" y="0"/>
                  </a:moveTo>
                  <a:lnTo>
                    <a:pt x="1130644" y="0"/>
                  </a:lnTo>
                  <a:cubicBezTo>
                    <a:pt x="1165545" y="0"/>
                    <a:pt x="1193838" y="28293"/>
                    <a:pt x="1193838" y="63194"/>
                  </a:cubicBezTo>
                  <a:lnTo>
                    <a:pt x="1193838" y="976802"/>
                  </a:lnTo>
                  <a:cubicBezTo>
                    <a:pt x="1193838" y="993563"/>
                    <a:pt x="1187180" y="1009636"/>
                    <a:pt x="1175329" y="1021488"/>
                  </a:cubicBezTo>
                  <a:cubicBezTo>
                    <a:pt x="1163478" y="1033339"/>
                    <a:pt x="1147404" y="1039997"/>
                    <a:pt x="1130644" y="1039997"/>
                  </a:cubicBezTo>
                  <a:lnTo>
                    <a:pt x="63194" y="1039997"/>
                  </a:lnTo>
                  <a:cubicBezTo>
                    <a:pt x="28293" y="1039997"/>
                    <a:pt x="0" y="1011704"/>
                    <a:pt x="0" y="976802"/>
                  </a:cubicBezTo>
                  <a:lnTo>
                    <a:pt x="0" y="63194"/>
                  </a:lnTo>
                  <a:cubicBezTo>
                    <a:pt x="0" y="28293"/>
                    <a:pt x="28293" y="0"/>
                    <a:pt x="6319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66000"/>
                  </a:srgbClr>
                </a:gs>
                <a:gs pos="100000">
                  <a:srgbClr val="E64496">
                    <a:alpha val="66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193838" cy="1097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73557" y="4235859"/>
            <a:ext cx="4532854" cy="1110806"/>
            <a:chOff x="0" y="0"/>
            <a:chExt cx="1193838" cy="29255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93838" cy="292558"/>
            </a:xfrm>
            <a:custGeom>
              <a:avLst/>
              <a:gdLst/>
              <a:ahLst/>
              <a:cxnLst/>
              <a:rect r="r" b="b" t="t" l="l"/>
              <a:pathLst>
                <a:path h="29255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49859"/>
                  </a:lnTo>
                  <a:cubicBezTo>
                    <a:pt x="1193838" y="261184"/>
                    <a:pt x="1189339" y="272044"/>
                    <a:pt x="1181332" y="280052"/>
                  </a:cubicBezTo>
                  <a:cubicBezTo>
                    <a:pt x="1173324" y="288059"/>
                    <a:pt x="1162464" y="292558"/>
                    <a:pt x="1151139" y="292558"/>
                  </a:cubicBezTo>
                  <a:lnTo>
                    <a:pt x="42699" y="292558"/>
                  </a:lnTo>
                  <a:cubicBezTo>
                    <a:pt x="31374" y="292558"/>
                    <a:pt x="20514" y="288059"/>
                    <a:pt x="12506" y="280052"/>
                  </a:cubicBezTo>
                  <a:cubicBezTo>
                    <a:pt x="4499" y="272044"/>
                    <a:pt x="0" y="261184"/>
                    <a:pt x="0" y="24985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193838" cy="3497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83"/>
                </a:lnSpc>
              </a:pPr>
              <a:r>
                <a:rPr lang="en-US" b="true" sz="2773" spc="147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Deep Learning Frameworks: 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877261" y="4235859"/>
            <a:ext cx="4532854" cy="1058372"/>
            <a:chOff x="0" y="0"/>
            <a:chExt cx="1193838" cy="2787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93838" cy="278748"/>
            </a:xfrm>
            <a:custGeom>
              <a:avLst/>
              <a:gdLst/>
              <a:ahLst/>
              <a:cxnLst/>
              <a:rect r="r" b="b" t="t" l="l"/>
              <a:pathLst>
                <a:path h="27874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36049"/>
                  </a:lnTo>
                  <a:cubicBezTo>
                    <a:pt x="1193838" y="247374"/>
                    <a:pt x="1189339" y="258234"/>
                    <a:pt x="1181332" y="266242"/>
                  </a:cubicBezTo>
                  <a:cubicBezTo>
                    <a:pt x="1173324" y="274250"/>
                    <a:pt x="1162464" y="278748"/>
                    <a:pt x="1151139" y="278748"/>
                  </a:cubicBezTo>
                  <a:lnTo>
                    <a:pt x="42699" y="278748"/>
                  </a:lnTo>
                  <a:cubicBezTo>
                    <a:pt x="31374" y="278748"/>
                    <a:pt x="20514" y="274250"/>
                    <a:pt x="12506" y="266242"/>
                  </a:cubicBezTo>
                  <a:cubicBezTo>
                    <a:pt x="4499" y="258234"/>
                    <a:pt x="0" y="247374"/>
                    <a:pt x="0" y="23604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193838" cy="335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781589" y="4198837"/>
            <a:ext cx="4532854" cy="1058372"/>
            <a:chOff x="0" y="0"/>
            <a:chExt cx="1193838" cy="2787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93838" cy="278748"/>
            </a:xfrm>
            <a:custGeom>
              <a:avLst/>
              <a:gdLst/>
              <a:ahLst/>
              <a:cxnLst/>
              <a:rect r="r" b="b" t="t" l="l"/>
              <a:pathLst>
                <a:path h="278748" w="1193838">
                  <a:moveTo>
                    <a:pt x="42699" y="0"/>
                  </a:moveTo>
                  <a:lnTo>
                    <a:pt x="1151139" y="0"/>
                  </a:lnTo>
                  <a:cubicBezTo>
                    <a:pt x="1174721" y="0"/>
                    <a:pt x="1193838" y="19117"/>
                    <a:pt x="1193838" y="42699"/>
                  </a:cubicBezTo>
                  <a:lnTo>
                    <a:pt x="1193838" y="236049"/>
                  </a:lnTo>
                  <a:cubicBezTo>
                    <a:pt x="1193838" y="247374"/>
                    <a:pt x="1189339" y="258234"/>
                    <a:pt x="1181332" y="266242"/>
                  </a:cubicBezTo>
                  <a:cubicBezTo>
                    <a:pt x="1173324" y="274250"/>
                    <a:pt x="1162464" y="278748"/>
                    <a:pt x="1151139" y="278748"/>
                  </a:cubicBezTo>
                  <a:lnTo>
                    <a:pt x="42699" y="278748"/>
                  </a:lnTo>
                  <a:cubicBezTo>
                    <a:pt x="31374" y="278748"/>
                    <a:pt x="20514" y="274250"/>
                    <a:pt x="12506" y="266242"/>
                  </a:cubicBezTo>
                  <a:cubicBezTo>
                    <a:pt x="4499" y="258234"/>
                    <a:pt x="0" y="247374"/>
                    <a:pt x="0" y="236049"/>
                  </a:cubicBezTo>
                  <a:lnTo>
                    <a:pt x="0" y="42699"/>
                  </a:lnTo>
                  <a:cubicBezTo>
                    <a:pt x="0" y="31374"/>
                    <a:pt x="4499" y="20514"/>
                    <a:pt x="12506" y="12506"/>
                  </a:cubicBezTo>
                  <a:cubicBezTo>
                    <a:pt x="20514" y="4499"/>
                    <a:pt x="31374" y="0"/>
                    <a:pt x="426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193838" cy="335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487810" y="5451698"/>
            <a:ext cx="3504347" cy="286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61"/>
              </a:lnSpc>
            </a:pPr>
            <a:r>
              <a:rPr lang="en-US" sz="41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TensorFlow/PyTorch</a:t>
            </a:r>
          </a:p>
          <a:p>
            <a:pPr algn="l">
              <a:lnSpc>
                <a:spcPts val="5761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7459168" y="5800948"/>
            <a:ext cx="3369664" cy="2187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61"/>
              </a:lnSpc>
            </a:pPr>
            <a:r>
              <a:rPr lang="en-US" sz="31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Dataset Processing: OpenCV, NumPy, Pandas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11638" y="5765364"/>
            <a:ext cx="4272756" cy="2268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view result graph we use  math plot . </a:t>
            </a:r>
          </a:p>
          <a:p>
            <a:pPr algn="l">
              <a:lnSpc>
                <a:spcPts val="3640"/>
              </a:lnSpc>
            </a:pPr>
          </a:p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Neural Network Models: CNNs, RNNs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558753" y="4425657"/>
            <a:ext cx="3169869" cy="84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3"/>
              </a:lnSpc>
            </a:pPr>
            <a:r>
              <a:rPr lang="en-US" sz="2873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 Processing:</a:t>
            </a:r>
            <a:r>
              <a:rPr lang="en-US" sz="2873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041687" y="4398160"/>
            <a:ext cx="4012659" cy="552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7"/>
              </a:lnSpc>
            </a:pPr>
            <a:r>
              <a:rPr lang="en-US" sz="3773">
                <a:solidFill>
                  <a:srgbClr val="170B31"/>
                </a:solidFill>
                <a:latin typeface="Montserrat"/>
                <a:ea typeface="Montserrat"/>
                <a:cs typeface="Montserrat"/>
                <a:sym typeface="Montserrat"/>
              </a:rPr>
              <a:t>For result</a:t>
            </a:r>
            <a:r>
              <a:rPr lang="en-US" sz="3773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0" y="989416"/>
            <a:ext cx="18288000" cy="1112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1"/>
              </a:lnSpc>
            </a:pPr>
            <a:r>
              <a:rPr lang="en-US" sz="6999" spc="37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KEY TECHNOLOGY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3261" y="4432575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52449" y="4432575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894613" y="4432575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31964" y="4751277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471151" y="4751277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213316" y="4751277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409490" y="3722839"/>
            <a:ext cx="6101373" cy="6236098"/>
          </a:xfrm>
          <a:custGeom>
            <a:avLst/>
            <a:gdLst/>
            <a:ahLst/>
            <a:cxnLst/>
            <a:rect r="r" b="b" t="t" l="l"/>
            <a:pathLst>
              <a:path h="6236098" w="6101373">
                <a:moveTo>
                  <a:pt x="0" y="0"/>
                </a:moveTo>
                <a:lnTo>
                  <a:pt x="6101373" y="0"/>
                </a:lnTo>
                <a:lnTo>
                  <a:pt x="6101373" y="6236098"/>
                </a:lnTo>
                <a:lnTo>
                  <a:pt x="0" y="62360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773" t="-1590" r="-16773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832662" y="4127025"/>
            <a:ext cx="9426638" cy="4571349"/>
          </a:xfrm>
          <a:custGeom>
            <a:avLst/>
            <a:gdLst/>
            <a:ahLst/>
            <a:cxnLst/>
            <a:rect r="r" b="b" t="t" l="l"/>
            <a:pathLst>
              <a:path h="4571349" w="9426638">
                <a:moveTo>
                  <a:pt x="0" y="0"/>
                </a:moveTo>
                <a:lnTo>
                  <a:pt x="9426638" y="0"/>
                </a:lnTo>
                <a:lnTo>
                  <a:pt x="9426638" y="4571349"/>
                </a:lnTo>
                <a:lnTo>
                  <a:pt x="0" y="4571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252" t="-18321" r="0" b="-18321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716695" y="971550"/>
            <a:ext cx="6435753" cy="1717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3"/>
              </a:lnSpc>
              <a:spcBef>
                <a:spcPct val="0"/>
              </a:spcBef>
            </a:pPr>
            <a:r>
              <a:rPr lang="en-US" b="true" sz="3273" spc="17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sample code for Annotation and access datasets 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44282" y="4428334"/>
            <a:ext cx="7698360" cy="4829966"/>
          </a:xfrm>
          <a:custGeom>
            <a:avLst/>
            <a:gdLst/>
            <a:ahLst/>
            <a:cxnLst/>
            <a:rect r="r" b="b" t="t" l="l"/>
            <a:pathLst>
              <a:path h="4829966" w="7698360">
                <a:moveTo>
                  <a:pt x="0" y="0"/>
                </a:moveTo>
                <a:lnTo>
                  <a:pt x="7698360" y="0"/>
                </a:lnTo>
                <a:lnTo>
                  <a:pt x="7698360" y="4829966"/>
                </a:lnTo>
                <a:lnTo>
                  <a:pt x="0" y="4829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33" t="-6048" r="-486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047750"/>
            <a:ext cx="18288000" cy="104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69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Github Repository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68832" y="2849977"/>
            <a:ext cx="10550336" cy="906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3"/>
              </a:lnSpc>
              <a:spcBef>
                <a:spcPct val="0"/>
              </a:spcBef>
            </a:pPr>
            <a:r>
              <a:rPr lang="en-US" b="true" sz="2573" spc="13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Github Repository link:    https://github.com/waliur957/autonomous-driving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3261" y="2696557"/>
            <a:ext cx="1980125" cy="198012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4416" y="2586188"/>
            <a:ext cx="1980125" cy="19801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648216" y="2586188"/>
            <a:ext cx="1980125" cy="19801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437DC">
                    <a:alpha val="100000"/>
                  </a:srgbClr>
                </a:gs>
                <a:gs pos="100000">
                  <a:srgbClr val="E6449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702635" y="3223594"/>
            <a:ext cx="1342720" cy="13427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093790" y="3015260"/>
            <a:ext cx="1342720" cy="13427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996249" y="2904891"/>
            <a:ext cx="1342720" cy="134272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0B3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761294" y="3658045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52449" y="3302897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996249" y="3195019"/>
            <a:ext cx="1284061" cy="738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5"/>
              </a:lnSpc>
            </a:pPr>
            <a:r>
              <a:rPr lang="en-US" sz="4706" spc="24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689987" y="5076732"/>
            <a:ext cx="3634047" cy="4379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sz="32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Training: The model will be trained using the</a:t>
            </a:r>
          </a:p>
          <a:p>
            <a:pPr algn="ctr">
              <a:lnSpc>
                <a:spcPts val="3827"/>
              </a:lnSpc>
            </a:pPr>
            <a:r>
              <a:rPr lang="en-US" sz="32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BDD100K dataset to detect lanes and objects in the</a:t>
            </a:r>
          </a:p>
          <a:p>
            <a:pPr algn="ctr">
              <a:lnSpc>
                <a:spcPts val="3827"/>
              </a:lnSpc>
            </a:pPr>
            <a:r>
              <a:rPr lang="en-US" sz="32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images.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21593" y="5076732"/>
            <a:ext cx="2881338" cy="4575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5"/>
              </a:lnSpc>
            </a:pPr>
            <a:r>
              <a:rPr lang="en-US" sz="25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Testing and Evaluation: After training, the model will</a:t>
            </a:r>
          </a:p>
          <a:p>
            <a:pPr algn="ctr">
              <a:lnSpc>
                <a:spcPts val="3015"/>
              </a:lnSpc>
            </a:pPr>
            <a:r>
              <a:rPr lang="en-US" sz="25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 tested on the validation set, and its performance will</a:t>
            </a:r>
          </a:p>
          <a:p>
            <a:pPr algn="ctr">
              <a:lnSpc>
                <a:spcPts val="3015"/>
              </a:lnSpc>
            </a:pPr>
            <a:r>
              <a:rPr lang="en-US" sz="25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 evaluated based on accuracy and speed.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954272" y="4861589"/>
            <a:ext cx="3426673" cy="4186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3"/>
              </a:lnSpc>
            </a:pPr>
            <a:r>
              <a:rPr lang="en-US" sz="28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Further Enhancements: Future work will involve</a:t>
            </a:r>
          </a:p>
          <a:p>
            <a:pPr algn="ctr">
              <a:lnSpc>
                <a:spcPts val="3363"/>
              </a:lnSpc>
            </a:pPr>
            <a:r>
              <a:rPr lang="en-US" sz="28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improving the model by experimenting with different</a:t>
            </a:r>
          </a:p>
          <a:p>
            <a:pPr algn="ctr">
              <a:lnSpc>
                <a:spcPts val="3363"/>
              </a:lnSpc>
            </a:pPr>
            <a:r>
              <a:rPr lang="en-US" sz="28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architectures and hyperparameters</a:t>
            </a:r>
            <a:r>
              <a:rPr lang="en-US" sz="2899" b="true">
                <a:solidFill>
                  <a:srgbClr val="8061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261286" y="1628524"/>
            <a:ext cx="13762451" cy="67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9"/>
              </a:lnSpc>
            </a:pPr>
            <a:r>
              <a:rPr lang="en-US" sz="4291" spc="22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FUTURE STEPS :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594576" y="9107927"/>
            <a:ext cx="3570226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0B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16483" y="-224308"/>
            <a:ext cx="5476511" cy="5344626"/>
            <a:chOff x="0" y="0"/>
            <a:chExt cx="1442373" cy="14076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2373" cy="1407638"/>
            </a:xfrm>
            <a:custGeom>
              <a:avLst/>
              <a:gdLst/>
              <a:ahLst/>
              <a:cxnLst/>
              <a:rect r="r" b="b" t="t" l="l"/>
              <a:pathLst>
                <a:path h="1407638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363815"/>
                  </a:lnTo>
                  <a:cubicBezTo>
                    <a:pt x="1442373" y="1388018"/>
                    <a:pt x="1422753" y="1407638"/>
                    <a:pt x="1398550" y="1407638"/>
                  </a:cubicBezTo>
                  <a:lnTo>
                    <a:pt x="43823" y="1407638"/>
                  </a:lnTo>
                  <a:cubicBezTo>
                    <a:pt x="19620" y="1407638"/>
                    <a:pt x="0" y="1388018"/>
                    <a:pt x="0" y="1363815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442373" cy="1464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443298"/>
            <a:ext cx="5476511" cy="5068010"/>
            <a:chOff x="0" y="0"/>
            <a:chExt cx="1442373" cy="13347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42373" cy="1334785"/>
            </a:xfrm>
            <a:custGeom>
              <a:avLst/>
              <a:gdLst/>
              <a:ahLst/>
              <a:cxnLst/>
              <a:rect r="r" b="b" t="t" l="l"/>
              <a:pathLst>
                <a:path h="1334785" w="1442373">
                  <a:moveTo>
                    <a:pt x="43823" y="0"/>
                  </a:moveTo>
                  <a:lnTo>
                    <a:pt x="1398550" y="0"/>
                  </a:lnTo>
                  <a:cubicBezTo>
                    <a:pt x="1422753" y="0"/>
                    <a:pt x="1442373" y="19620"/>
                    <a:pt x="1442373" y="43823"/>
                  </a:cubicBezTo>
                  <a:lnTo>
                    <a:pt x="1442373" y="1290961"/>
                  </a:lnTo>
                  <a:cubicBezTo>
                    <a:pt x="1442373" y="1315164"/>
                    <a:pt x="1422753" y="1334785"/>
                    <a:pt x="1398550" y="1334785"/>
                  </a:cubicBezTo>
                  <a:lnTo>
                    <a:pt x="43823" y="1334785"/>
                  </a:lnTo>
                  <a:cubicBezTo>
                    <a:pt x="19620" y="1334785"/>
                    <a:pt x="0" y="1315164"/>
                    <a:pt x="0" y="1290961"/>
                  </a:cubicBezTo>
                  <a:lnTo>
                    <a:pt x="0" y="43823"/>
                  </a:lnTo>
                  <a:cubicBezTo>
                    <a:pt x="0" y="19620"/>
                    <a:pt x="19620" y="0"/>
                    <a:pt x="43823" y="0"/>
                  </a:cubicBezTo>
                  <a:close/>
                </a:path>
              </a:pathLst>
            </a:custGeom>
            <a:solidFill>
              <a:srgbClr val="2F35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42373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716285" y="5443298"/>
            <a:ext cx="6200302" cy="5068010"/>
            <a:chOff x="0" y="0"/>
            <a:chExt cx="1633001" cy="13347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33001" cy="1334785"/>
            </a:xfrm>
            <a:custGeom>
              <a:avLst/>
              <a:gdLst/>
              <a:ahLst/>
              <a:cxnLst/>
              <a:rect r="r" b="b" t="t" l="l"/>
              <a:pathLst>
                <a:path h="1334785" w="1633001">
                  <a:moveTo>
                    <a:pt x="38708" y="0"/>
                  </a:moveTo>
                  <a:lnTo>
                    <a:pt x="1594294" y="0"/>
                  </a:lnTo>
                  <a:cubicBezTo>
                    <a:pt x="1604560" y="0"/>
                    <a:pt x="1614405" y="4078"/>
                    <a:pt x="1621664" y="11337"/>
                  </a:cubicBezTo>
                  <a:cubicBezTo>
                    <a:pt x="1628923" y="18596"/>
                    <a:pt x="1633001" y="28442"/>
                    <a:pt x="1633001" y="38708"/>
                  </a:cubicBezTo>
                  <a:lnTo>
                    <a:pt x="1633001" y="1296077"/>
                  </a:lnTo>
                  <a:cubicBezTo>
                    <a:pt x="1633001" y="1306343"/>
                    <a:pt x="1628923" y="1316188"/>
                    <a:pt x="1621664" y="1323447"/>
                  </a:cubicBezTo>
                  <a:cubicBezTo>
                    <a:pt x="1614405" y="1330706"/>
                    <a:pt x="1604560" y="1334785"/>
                    <a:pt x="1594294" y="1334785"/>
                  </a:cubicBezTo>
                  <a:lnTo>
                    <a:pt x="38708" y="1334785"/>
                  </a:lnTo>
                  <a:cubicBezTo>
                    <a:pt x="28442" y="1334785"/>
                    <a:pt x="18596" y="1330706"/>
                    <a:pt x="11337" y="1323447"/>
                  </a:cubicBezTo>
                  <a:cubicBezTo>
                    <a:pt x="4078" y="1316188"/>
                    <a:pt x="0" y="1306343"/>
                    <a:pt x="0" y="1296077"/>
                  </a:cubicBezTo>
                  <a:lnTo>
                    <a:pt x="0" y="38708"/>
                  </a:lnTo>
                  <a:cubicBezTo>
                    <a:pt x="0" y="28442"/>
                    <a:pt x="4078" y="18596"/>
                    <a:pt x="11337" y="11337"/>
                  </a:cubicBezTo>
                  <a:cubicBezTo>
                    <a:pt x="18596" y="4078"/>
                    <a:pt x="28442" y="0"/>
                    <a:pt x="38708" y="0"/>
                  </a:cubicBezTo>
                  <a:close/>
                </a:path>
              </a:pathLst>
            </a:custGeom>
            <a:solidFill>
              <a:srgbClr val="EA2D9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633001" cy="1391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802568" y="0"/>
            <a:ext cx="5032057" cy="10287000"/>
            <a:chOff x="0" y="0"/>
            <a:chExt cx="779597" cy="15937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9597" cy="1593725"/>
            </a:xfrm>
            <a:custGeom>
              <a:avLst/>
              <a:gdLst/>
              <a:ahLst/>
              <a:cxnLst/>
              <a:rect r="r" b="b" t="t" l="l"/>
              <a:pathLst>
                <a:path h="1593725" w="779597">
                  <a:moveTo>
                    <a:pt x="0" y="0"/>
                  </a:moveTo>
                  <a:lnTo>
                    <a:pt x="779597" y="0"/>
                  </a:lnTo>
                  <a:lnTo>
                    <a:pt x="77959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31714" t="0" r="-131714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799465"/>
            <a:ext cx="4620958" cy="61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3851" spc="20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CONCLUTION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2953" y="6648126"/>
            <a:ext cx="5171343" cy="281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7"/>
              </a:lnSpc>
            </a:pPr>
            <a:r>
              <a:rPr lang="en-US" sz="27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autonomous driving machine learning model is pro-</a:t>
            </a:r>
          </a:p>
          <a:p>
            <a:pPr algn="l">
              <a:lnSpc>
                <a:spcPts val="3217"/>
              </a:lnSpc>
            </a:pPr>
            <a:r>
              <a:rPr lang="en-US" sz="27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gressing well. The initial stages focused on data preprocessing-</a:t>
            </a:r>
          </a:p>
          <a:p>
            <a:pPr algn="l">
              <a:lnSpc>
                <a:spcPts val="3217"/>
              </a:lnSpc>
            </a:pPr>
            <a:r>
              <a:rPr lang="en-US" sz="277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ing, annotation handling,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13920" y="5452823"/>
            <a:ext cx="5281636" cy="4194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and model setup. The BDD100K</a:t>
            </a:r>
          </a:p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 has been successfully integrated into the project, and</a:t>
            </a:r>
          </a:p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image processing tasks have been handled using OpenCV</a:t>
            </a:r>
          </a:p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and Matplotlib. The next steps involve training the model</a:t>
            </a:r>
          </a:p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and testing its performance for accurate lane and object</a:t>
            </a:r>
          </a:p>
          <a:p>
            <a:pPr algn="l">
              <a:lnSpc>
                <a:spcPts val="3008"/>
              </a:lnSpc>
            </a:pPr>
            <a:r>
              <a:rPr lang="en-US" sz="259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detection.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178781" y="9107927"/>
            <a:ext cx="3986020" cy="105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group:3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A.F.M Khairul Amin 2012815642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Md. Waliur Rahman - 2011306042</a:t>
            </a:r>
          </a:p>
          <a:p>
            <a:pPr algn="ctr">
              <a:lnSpc>
                <a:spcPts val="1692"/>
              </a:lnSpc>
            </a:pPr>
            <a:r>
              <a:rPr lang="en-US" b="true" sz="1209" i="true" spc="102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Abdullah Al-Galib Id- 1712986642</a:t>
            </a:r>
          </a:p>
          <a:p>
            <a:pPr algn="ctr">
              <a:lnSpc>
                <a:spcPts val="169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DAGf294Si7A</dc:identifier>
  <dcterms:modified xsi:type="dcterms:W3CDTF">2011-08-01T06:04:30Z</dcterms:modified>
  <cp:revision>1</cp:revision>
  <dc:title>Pink and Violet Geometric Gradient Technology Presentation</dc:title>
</cp:coreProperties>
</file>

<file path=docProps/thumbnail.jpeg>
</file>